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7" r:id="rId5"/>
    <p:sldId id="256" r:id="rId6"/>
    <p:sldId id="313" r:id="rId7"/>
    <p:sldId id="265" r:id="rId8"/>
    <p:sldId id="266" r:id="rId9"/>
    <p:sldId id="259" r:id="rId10"/>
    <p:sldId id="260" r:id="rId11"/>
    <p:sldId id="314" r:id="rId12"/>
    <p:sldId id="261" r:id="rId13"/>
    <p:sldId id="264" r:id="rId14"/>
    <p:sldId id="263" r:id="rId15"/>
    <p:sldId id="317" r:id="rId16"/>
    <p:sldId id="268" r:id="rId17"/>
    <p:sldId id="316" r:id="rId18"/>
    <p:sldId id="258" r:id="rId19"/>
    <p:sldId id="305" r:id="rId20"/>
    <p:sldId id="295" r:id="rId21"/>
    <p:sldId id="301" r:id="rId22"/>
    <p:sldId id="271" r:id="rId23"/>
    <p:sldId id="272" r:id="rId24"/>
    <p:sldId id="273" r:id="rId25"/>
    <p:sldId id="318" r:id="rId26"/>
  </p:sldIdLst>
  <p:sldSz cx="12192000" cy="6858000"/>
  <p:notesSz cx="6669088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CB02C-2029-4F43-8A28-D8E376F01EF7}" v="10" dt="2025-10-14T13:36:48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6928" autoAdjust="0"/>
  </p:normalViewPr>
  <p:slideViewPr>
    <p:cSldViewPr snapToGrid="0">
      <p:cViewPr varScale="1">
        <p:scale>
          <a:sx n="93" d="100"/>
          <a:sy n="93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alda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B5E3-E8CF-4EBB-A17F-1CE5F6D44395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4" name="Plasshaldar for lysbilet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aldar for notat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6" name="Plasshaldar for bot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aldar for lysbilet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D849-E009-453D-AA48-058B2631F2D5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669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Litt om Kristian, første inntrykk fra Hol og hva han personlig er     opptatt </a:t>
            </a:r>
            <a:r>
              <a:rPr lang="nn-NO" dirty="0"/>
              <a:t>av.</a:t>
            </a:r>
          </a:p>
          <a:p>
            <a:pPr marL="0" indent="0">
              <a:buNone/>
            </a:pPr>
            <a:r>
              <a:rPr lang="nn-NO" dirty="0"/>
              <a:t>• Ord for dagen.</a:t>
            </a:r>
          </a:p>
          <a:p>
            <a:pPr marL="0" indent="0">
              <a:buNone/>
            </a:pPr>
            <a:r>
              <a:rPr lang="nb-NO" dirty="0"/>
              <a:t>• Litt om arbeidsfordeling mellom prestene fremover, samt utlysning av </a:t>
            </a:r>
            <a:r>
              <a:rPr lang="nn-NO" dirty="0" err="1"/>
              <a:t>Kapellanstillingen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D849-E009-453D-AA48-058B2631F2D5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9727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D849-E009-453D-AA48-058B2631F2D5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2809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882D-E8CC-4BC4-BA28-537ADC59538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8037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882D-E8CC-4BC4-BA28-537ADC59538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96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Hol gamle </a:t>
            </a:r>
            <a:r>
              <a:rPr lang="nb-NO" dirty="0" err="1"/>
              <a:t>kyrkje</a:t>
            </a:r>
            <a:r>
              <a:rPr lang="nb-NO" dirty="0"/>
              <a:t> er kommunens eneste </a:t>
            </a:r>
            <a:r>
              <a:rPr lang="nb-NO" dirty="0" err="1"/>
              <a:t>middelalderbygg</a:t>
            </a:r>
            <a:r>
              <a:rPr lang="nb-NO" dirty="0"/>
              <a:t>.</a:t>
            </a:r>
          </a:p>
          <a:p>
            <a:r>
              <a:rPr lang="nb-NO" dirty="0"/>
              <a:t>Tjærebehandlingen viser at det å spare driftskostnader kan bli dyrere totalt sett – og i mellomtiden taper vi verneverdier.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34262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Hvis en holder Skarverennet unna så er kirka kanskje den største frivillighetsarenaen i Hol kommune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12130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2DA4D2-3738-01D0-31B8-42C6A9EF6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BB88724-F37E-D2EA-0717-210472D96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97B0E9AC-454A-90E3-312D-5B53AAFD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DF6DDBA2-3816-5444-0871-BADDBBAF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CBB3A6E4-179B-4D89-438E-83FF89D0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1064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76540E-20C6-F019-0669-92AB30E9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>
            <a:extLst>
              <a:ext uri="{FF2B5EF4-FFF2-40B4-BE49-F238E27FC236}">
                <a16:creationId xmlns:a16="http://schemas.microsoft.com/office/drawing/2014/main" id="{23C2C074-9C85-BEF6-01D8-E35D6B5FF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2CFBE9ED-36D8-3564-D63C-0CB4FADB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5C437EDC-9641-1D1A-8E7F-1A5FA618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C60C8830-4A30-CB5F-625A-2155D82E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5578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E7E4C2B-4F00-11FE-30A7-D0C2FACDD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>
            <a:extLst>
              <a:ext uri="{FF2B5EF4-FFF2-40B4-BE49-F238E27FC236}">
                <a16:creationId xmlns:a16="http://schemas.microsoft.com/office/drawing/2014/main" id="{CF85F848-9DFF-10FD-8A61-499F61D4C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EB2D082E-4690-9831-FA4E-E4EEB5FB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8080E4E4-BF98-5002-53D3-E0BEE331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81D8A05C-AF0A-838A-6184-2FB278DC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285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25.11.2025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135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F6C5C3-B67A-E571-CB15-D49040C1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720EB5B0-96D9-D9F3-41A3-6472F7A2F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D8AEFF25-D9FD-7786-A1DC-592C8EF7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EACED584-C96C-403E-36A3-9E51B65B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48F38CC8-2713-DC09-CFC2-72BFE70E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3815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A2451C-B966-300D-F5AA-B96324F4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E35A31E5-1C6E-60E5-4303-EC7B72102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72E64302-7B96-B35C-A1A3-25378DE0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DCA2D5A1-BC3D-DE87-78AE-E618B06F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77A590A8-95AD-B9C5-98CF-69D292C2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8932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ald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0B8217-7779-FA23-6549-8CADBC10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FB9FBC5A-D3B7-BCDF-9025-B9C3D1ED0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4DF7EE6B-3C31-A92D-8B00-645CCF85F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A392FD78-4C2A-E06D-02A9-334E5EFB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C33169FC-72AA-3394-063C-76977C5D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2C67E924-D10C-4D1A-9591-79B82F8B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0137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72270A-615C-D088-6C77-2B5300FC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6C9E4D67-5996-BE08-CF75-02929648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84E8328C-ADD8-80FE-8F45-EAB54DA3D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tekst 4">
            <a:extLst>
              <a:ext uri="{FF2B5EF4-FFF2-40B4-BE49-F238E27FC236}">
                <a16:creationId xmlns:a16="http://schemas.microsoft.com/office/drawing/2014/main" id="{B8358BD7-2E50-91DD-5716-9439647B0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6" name="Plasshaldar for innhald 5">
            <a:extLst>
              <a:ext uri="{FF2B5EF4-FFF2-40B4-BE49-F238E27FC236}">
                <a16:creationId xmlns:a16="http://schemas.microsoft.com/office/drawing/2014/main" id="{71FC1613-DF02-1083-DE82-41A918793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7" name="Plasshaldar for dato 6">
            <a:extLst>
              <a:ext uri="{FF2B5EF4-FFF2-40B4-BE49-F238E27FC236}">
                <a16:creationId xmlns:a16="http://schemas.microsoft.com/office/drawing/2014/main" id="{3740C657-D4A0-64BE-13D5-3A4B27B5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8" name="Plasshaldar for botntekst 7">
            <a:extLst>
              <a:ext uri="{FF2B5EF4-FFF2-40B4-BE49-F238E27FC236}">
                <a16:creationId xmlns:a16="http://schemas.microsoft.com/office/drawing/2014/main" id="{F94FCCA1-CA39-276E-AD7B-44AD7859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aldar for lysbiletnummer 8">
            <a:extLst>
              <a:ext uri="{FF2B5EF4-FFF2-40B4-BE49-F238E27FC236}">
                <a16:creationId xmlns:a16="http://schemas.microsoft.com/office/drawing/2014/main" id="{D1BAC4BE-D28A-CFB2-6ADA-55392C74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3665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151F50-8C3F-516D-7873-D95F8B6B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dato 2">
            <a:extLst>
              <a:ext uri="{FF2B5EF4-FFF2-40B4-BE49-F238E27FC236}">
                <a16:creationId xmlns:a16="http://schemas.microsoft.com/office/drawing/2014/main" id="{343F3A83-DD95-3257-C299-41AB62B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4" name="Plasshaldar for botntekst 3">
            <a:extLst>
              <a:ext uri="{FF2B5EF4-FFF2-40B4-BE49-F238E27FC236}">
                <a16:creationId xmlns:a16="http://schemas.microsoft.com/office/drawing/2014/main" id="{05553BBA-BD4A-3BA4-5757-71DC25468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aldar for lysbiletnummer 4">
            <a:extLst>
              <a:ext uri="{FF2B5EF4-FFF2-40B4-BE49-F238E27FC236}">
                <a16:creationId xmlns:a16="http://schemas.microsoft.com/office/drawing/2014/main" id="{F1B50E71-ACCA-90DD-76F3-1F1876A8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6903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1">
            <a:extLst>
              <a:ext uri="{FF2B5EF4-FFF2-40B4-BE49-F238E27FC236}">
                <a16:creationId xmlns:a16="http://schemas.microsoft.com/office/drawing/2014/main" id="{0B854D34-95A8-6558-43C8-750E1755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3" name="Plasshaldar for botntekst 2">
            <a:extLst>
              <a:ext uri="{FF2B5EF4-FFF2-40B4-BE49-F238E27FC236}">
                <a16:creationId xmlns:a16="http://schemas.microsoft.com/office/drawing/2014/main" id="{781710BA-C571-8B1C-0C25-DDE63C8E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>
            <a:extLst>
              <a:ext uri="{FF2B5EF4-FFF2-40B4-BE49-F238E27FC236}">
                <a16:creationId xmlns:a16="http://schemas.microsoft.com/office/drawing/2014/main" id="{D67237E2-A289-5F0A-0FEC-818631BB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091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a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03A907-2006-0830-3C9B-88BD1712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22E77A20-FBC8-74D6-40DC-B46AAA2C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7479085A-DB50-E2AB-F87A-4891778C5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21374E31-9342-3F06-768E-EA419763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329D47D7-A3C4-F04D-FFC8-370B0548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59E22214-E44B-3FA4-66E9-F54EA159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004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et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3F4C75-5A8D-6408-ABAE-FEBFC3DD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bilete 2">
            <a:extLst>
              <a:ext uri="{FF2B5EF4-FFF2-40B4-BE49-F238E27FC236}">
                <a16:creationId xmlns:a16="http://schemas.microsoft.com/office/drawing/2014/main" id="{26AB533A-6ECC-3502-8D4C-70EC6CB13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72CB286A-DBAF-00B6-01C8-8FD9EECAD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FE8B5905-6AEE-78AD-3F66-9620778A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A2486E24-6198-0CAE-AFDF-1A44AD5C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60B7A680-533D-073D-F9C5-CBAA5106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4046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ittel 1">
            <a:extLst>
              <a:ext uri="{FF2B5EF4-FFF2-40B4-BE49-F238E27FC236}">
                <a16:creationId xmlns:a16="http://schemas.microsoft.com/office/drawing/2014/main" id="{3137EF3E-3686-07BF-D4B9-2F263D9A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58EF3289-03B1-CC76-44B9-951F08C8D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72F7ED04-2403-D7BB-C149-97291A933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2236FC-211E-460E-B689-59DA1C4CFFAF}" type="datetimeFigureOut">
              <a:rPr lang="nn-NO" smtClean="0"/>
              <a:t>25.11.2025</a:t>
            </a:fld>
            <a:endParaRPr lang="nn-NO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630C2BBB-F2A7-A6C4-F34D-684C0E374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A92DCE4E-9C06-CC94-E99C-A18BFC10A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9CB6D-628F-4CE8-813C-38A287796D93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65134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B0F9D77-AFA6-3341-9846-F5DBD0D60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093465"/>
            <a:ext cx="10944224" cy="693980"/>
          </a:xfrm>
        </p:spPr>
        <p:txBody>
          <a:bodyPr/>
          <a:lstStyle/>
          <a:p>
            <a:r>
              <a:rPr lang="nb-NO" dirty="0"/>
              <a:t>Hol kirkelige fellesråd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05667C8D-6B82-674C-9D19-3BEE5458A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672" y="3662822"/>
            <a:ext cx="9931041" cy="3054317"/>
          </a:xfrm>
        </p:spPr>
        <p:txBody>
          <a:bodyPr/>
          <a:lstStyle/>
          <a:p>
            <a:r>
              <a:rPr lang="nn-NO" sz="5400" dirty="0"/>
              <a:t>Felles</a:t>
            </a:r>
          </a:p>
          <a:p>
            <a:r>
              <a:rPr lang="nn-NO" sz="5400" dirty="0"/>
              <a:t>Soknerådsforum</a:t>
            </a:r>
          </a:p>
          <a:p>
            <a:r>
              <a:rPr lang="nn-NO" dirty="0" err="1"/>
              <a:t>Storesalen</a:t>
            </a:r>
            <a:r>
              <a:rPr lang="nn-NO" dirty="0"/>
              <a:t>, Geilo kulturkyrkje, </a:t>
            </a:r>
          </a:p>
          <a:p>
            <a:r>
              <a:rPr lang="nn-NO" dirty="0" err="1"/>
              <a:t>tirsdag</a:t>
            </a:r>
            <a:r>
              <a:rPr lang="nn-NO" dirty="0"/>
              <a:t> 14.10 kl. 18 - 20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36848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C86125CB-8252-1498-D5BD-D23388BECBAD}"/>
              </a:ext>
            </a:extLst>
          </p:cNvPr>
          <p:cNvSpPr txBox="1"/>
          <p:nvPr/>
        </p:nvSpPr>
        <p:spPr>
          <a:xfrm>
            <a:off x="549150" y="0"/>
            <a:ext cx="1045592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ArialMT"/>
              </a:rPr>
              <a:t>• Færre gudstjenester på sommeren for å legge til rette for ferieavvikling for prestene, eventuelt hverdagsmesser i Geilo </a:t>
            </a:r>
            <a:r>
              <a:rPr lang="nb-NO" sz="3200" dirty="0" err="1">
                <a:latin typeface="ArialMT"/>
              </a:rPr>
              <a:t>kulturkyrkje</a:t>
            </a:r>
            <a:r>
              <a:rPr lang="nb-NO" sz="3200" dirty="0">
                <a:latin typeface="ArialMT"/>
              </a:rPr>
              <a:t>.</a:t>
            </a:r>
          </a:p>
          <a:p>
            <a:endParaRPr lang="nb-NO" sz="3200" dirty="0">
              <a:latin typeface="ArialMT"/>
            </a:endParaRPr>
          </a:p>
          <a:p>
            <a:r>
              <a:rPr lang="nb-NO" sz="3200" dirty="0">
                <a:latin typeface="ArialMT"/>
              </a:rPr>
              <a:t>• Anser fortsatt hyttefolk og tilreisende som en del av «vår menighet» jfr. Sjømannskirketanken.</a:t>
            </a:r>
          </a:p>
          <a:p>
            <a:endParaRPr lang="nb-NO" sz="3200" dirty="0">
              <a:latin typeface="ArialMT"/>
            </a:endParaRPr>
          </a:p>
          <a:p>
            <a:r>
              <a:rPr lang="nb-NO" sz="3200" dirty="0">
                <a:latin typeface="ArialMT"/>
              </a:rPr>
              <a:t>• Prosten ber om prioritering av hvilke oppgaver vi primært ønsker å bruke soknepresten (og kapellan) til?</a:t>
            </a:r>
          </a:p>
          <a:p>
            <a:r>
              <a:rPr lang="nb-NO" sz="3200" dirty="0">
                <a:latin typeface="ArialMT"/>
              </a:rPr>
              <a:t>I dag er arbeidsbelastningen forholdsvis «gudstjenestetung», på bekostning av annet menighetsbyggende arbeid.</a:t>
            </a:r>
          </a:p>
          <a:p>
            <a:r>
              <a:rPr lang="nb-NO" sz="3200" dirty="0">
                <a:latin typeface="ArialMT"/>
              </a:rPr>
              <a:t>- Det er kanskje mest hensiktsmessig å ta denne diskusjonen videre i de enkelte soknerådene?</a:t>
            </a:r>
            <a:endParaRPr lang="nn-NO" sz="24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2553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7E7DB9FB-B34A-4FEE-8642-DFA428647C37}"/>
              </a:ext>
            </a:extLst>
          </p:cNvPr>
          <p:cNvSpPr txBox="1"/>
          <p:nvPr/>
        </p:nvSpPr>
        <p:spPr>
          <a:xfrm>
            <a:off x="486515" y="0"/>
            <a:ext cx="10373032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n-NO" sz="2800" b="1" i="0" u="sng" strike="noStrike" baseline="0" dirty="0">
                <a:latin typeface="Arial-BoldMT"/>
              </a:rPr>
              <a:t>Sak 5. Orienteringssaker</a:t>
            </a:r>
          </a:p>
          <a:p>
            <a:pPr algn="l"/>
            <a:r>
              <a:rPr lang="nb-NO" sz="2400" b="0" i="0" u="none" strike="noStrike" baseline="0" dirty="0">
                <a:latin typeface="SymbolMT"/>
              </a:rPr>
              <a:t>• </a:t>
            </a:r>
            <a:r>
              <a:rPr lang="nb-NO" sz="2400" b="0" i="0" u="none" strike="noStrike" baseline="0" dirty="0">
                <a:latin typeface="ArialMT"/>
              </a:rPr>
              <a:t>Budsjettsituasjonen – forslag om at Hol kirkelige fellesråd ikke vil få</a:t>
            </a:r>
          </a:p>
          <a:p>
            <a:pPr algn="l"/>
            <a:r>
              <a:rPr lang="nb-NO" sz="2400" b="0" i="0" u="none" strike="noStrike" baseline="0" dirty="0">
                <a:latin typeface="ArialMT"/>
              </a:rPr>
              <a:t>justert tilskudd for lønns og prisvekst. I realiteten vil dette bety en</a:t>
            </a:r>
          </a:p>
          <a:p>
            <a:pPr algn="l"/>
            <a:r>
              <a:rPr lang="nb-NO" sz="2400" b="0" i="0" u="none" strike="noStrike" baseline="0" dirty="0">
                <a:latin typeface="ArialMT"/>
              </a:rPr>
              <a:t>nedskjæring og muligens en liten nedbemanning.</a:t>
            </a:r>
          </a:p>
          <a:p>
            <a:pPr algn="l"/>
            <a:endParaRPr lang="nb-NO" sz="2400" b="0" i="0" u="none" strike="noStrike" baseline="0" dirty="0">
              <a:latin typeface="ArialMT"/>
            </a:endParaRPr>
          </a:p>
          <a:p>
            <a:pPr algn="l"/>
            <a:r>
              <a:rPr lang="nb-NO" sz="2400" b="0" i="0" u="none" strike="noStrike" baseline="0" dirty="0">
                <a:latin typeface="SymbolMT"/>
              </a:rPr>
              <a:t>• </a:t>
            </a:r>
            <a:r>
              <a:rPr lang="nb-NO" sz="2400" b="0" i="0" u="none" strike="noStrike" baseline="0" dirty="0">
                <a:latin typeface="ArialMT"/>
              </a:rPr>
              <a:t>Erfaringene med Åpen veikirke i sommer – hvor går veien videre?</a:t>
            </a:r>
          </a:p>
          <a:p>
            <a:pPr algn="l"/>
            <a:endParaRPr lang="nb-NO" sz="2400" b="0" i="0" u="none" strike="noStrike" baseline="0" dirty="0">
              <a:latin typeface="ArialMT"/>
            </a:endParaRPr>
          </a:p>
          <a:p>
            <a:pPr algn="l"/>
            <a:r>
              <a:rPr lang="nn-NO" sz="2400" b="0" i="0" u="none" strike="noStrike" baseline="0" dirty="0">
                <a:latin typeface="SymbolMT"/>
              </a:rPr>
              <a:t>• </a:t>
            </a:r>
            <a:r>
              <a:rPr lang="nn-NO" sz="2400" b="0" i="0" u="none" strike="noStrike" baseline="0" dirty="0" err="1">
                <a:latin typeface="ArialMT"/>
              </a:rPr>
              <a:t>Sommerkonsertene</a:t>
            </a:r>
            <a:r>
              <a:rPr lang="nn-NO" sz="2400" b="0" i="0" u="none" strike="noStrike" baseline="0" dirty="0">
                <a:latin typeface="ArialMT"/>
              </a:rPr>
              <a:t> i Hol gamle kyrkje – Kjell Haugo orienterer.</a:t>
            </a:r>
          </a:p>
          <a:p>
            <a:pPr algn="l"/>
            <a:endParaRPr lang="nn-NO" sz="2400" b="0" i="0" u="none" strike="noStrike" baseline="0" dirty="0">
              <a:latin typeface="ArialMT"/>
            </a:endParaRPr>
          </a:p>
          <a:p>
            <a:pPr algn="l"/>
            <a:r>
              <a:rPr lang="nb-NO" sz="2400" b="0" i="0" u="none" strike="noStrike" baseline="0" dirty="0">
                <a:latin typeface="SymbolMT"/>
              </a:rPr>
              <a:t>• </a:t>
            </a:r>
            <a:r>
              <a:rPr lang="nb-NO" sz="2400" b="0" i="0" u="none" strike="noStrike" baseline="0" dirty="0">
                <a:latin typeface="ArialMT"/>
              </a:rPr>
              <a:t>Konserter i hele kommunen – Lars Inge Tverberg orienterer, og dette</a:t>
            </a:r>
          </a:p>
          <a:p>
            <a:pPr algn="l"/>
            <a:r>
              <a:rPr lang="nn-NO" sz="2400" b="0" i="0" u="none" strike="noStrike" baseline="0" dirty="0">
                <a:latin typeface="ArialMT"/>
              </a:rPr>
              <a:t>blir både tema på de enkelte </a:t>
            </a:r>
            <a:r>
              <a:rPr lang="nn-NO" sz="2400" b="0" i="0" u="none" strike="noStrike" baseline="0" dirty="0" err="1">
                <a:latin typeface="ArialMT"/>
              </a:rPr>
              <a:t>soknerådsmøtene</a:t>
            </a:r>
            <a:r>
              <a:rPr lang="nn-NO" sz="2400" b="0" i="0" u="none" strike="noStrike" baseline="0" dirty="0">
                <a:latin typeface="ArialMT"/>
              </a:rPr>
              <a:t> og i felles</a:t>
            </a:r>
          </a:p>
          <a:p>
            <a:pPr algn="l"/>
            <a:r>
              <a:rPr lang="nn-NO" sz="2400" b="0" i="0" u="none" strike="noStrike" baseline="0" dirty="0">
                <a:latin typeface="ArialMT"/>
              </a:rPr>
              <a:t>soknerådsmøte.</a:t>
            </a:r>
          </a:p>
          <a:p>
            <a:pPr algn="l"/>
            <a:endParaRPr lang="nn-NO" sz="2400" b="0" i="0" u="none" strike="noStrike" baseline="0" dirty="0">
              <a:latin typeface="ArialMT"/>
            </a:endParaRPr>
          </a:p>
          <a:p>
            <a:pPr algn="l"/>
            <a:r>
              <a:rPr lang="nn-NO" sz="2400" b="0" i="0" u="none" strike="noStrike" baseline="0" dirty="0">
                <a:latin typeface="SymbolMT"/>
              </a:rPr>
              <a:t>• </a:t>
            </a:r>
            <a:r>
              <a:rPr lang="nn-NO" sz="2400" b="0" i="0" u="none" strike="noStrike" baseline="0" dirty="0">
                <a:latin typeface="ArialMT"/>
              </a:rPr>
              <a:t>Planlagt rehabilitering av Hol gamle kyrkje i 2026 og 2027.</a:t>
            </a:r>
          </a:p>
          <a:p>
            <a:pPr algn="l"/>
            <a:endParaRPr lang="nn-NO" sz="2400" b="0" i="0" u="none" strike="noStrike" baseline="0" dirty="0">
              <a:latin typeface="ArialMT"/>
            </a:endParaRPr>
          </a:p>
          <a:p>
            <a:pPr algn="l"/>
            <a:r>
              <a:rPr lang="nn-NO" sz="2400" b="0" i="0" u="none" strike="noStrike" baseline="0" dirty="0">
                <a:latin typeface="SymbolMT"/>
              </a:rPr>
              <a:t>• </a:t>
            </a:r>
            <a:r>
              <a:rPr lang="nn-NO" sz="2400" b="0" i="0" u="none" strike="noStrike" baseline="0" dirty="0">
                <a:latin typeface="ArialMT"/>
              </a:rPr>
              <a:t>Status for Kirkens gjenbruksbutikk</a:t>
            </a:r>
          </a:p>
          <a:p>
            <a:pPr algn="l"/>
            <a:endParaRPr lang="nn-NO" sz="2400" b="0" i="0" u="none" strike="noStrike" baseline="0" dirty="0">
              <a:latin typeface="ArialMT"/>
            </a:endParaRPr>
          </a:p>
          <a:p>
            <a:pPr algn="l"/>
            <a:r>
              <a:rPr lang="nn-NO" sz="2400" b="0" i="0" u="none" strike="noStrike" baseline="0" dirty="0">
                <a:latin typeface="SymbolMT"/>
              </a:rPr>
              <a:t>• </a:t>
            </a:r>
            <a:r>
              <a:rPr lang="nn-NO" sz="2400" b="0" i="0" u="none" strike="noStrike" baseline="0" dirty="0">
                <a:latin typeface="ArialMT"/>
              </a:rPr>
              <a:t>Orientering om fellesrådsforum for Hallingdal prosti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81669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02875E-DF9B-498B-FEB7-37132EF9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71" y="398992"/>
            <a:ext cx="3722511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Orientering om rettstvist med Mest entreprenør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DBA36C-A8AA-872D-AA00-6017B41C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71" y="2020711"/>
            <a:ext cx="3312695" cy="4246563"/>
          </a:xfrm>
        </p:spPr>
        <p:txBody>
          <a:bodyPr/>
          <a:lstStyle/>
          <a:p>
            <a:r>
              <a:rPr lang="nb-NO" dirty="0"/>
              <a:t>Evt. rettsak i mars</a:t>
            </a:r>
          </a:p>
          <a:p>
            <a:r>
              <a:rPr lang="nb-NO" dirty="0"/>
              <a:t>Gir stor økonomisk usikkerhet i 2026</a:t>
            </a:r>
          </a:p>
        </p:txBody>
      </p:sp>
      <p:pic>
        <p:nvPicPr>
          <p:cNvPr id="5" name="Bilete 1" descr="Eit bilete som inneheld vindauge, skjermbilete, himmel, hus&#10;&#10;KI-generert innhald kan vere feil.">
            <a:extLst>
              <a:ext uri="{FF2B5EF4-FFF2-40B4-BE49-F238E27FC236}">
                <a16:creationId xmlns:a16="http://schemas.microsoft.com/office/drawing/2014/main" id="{B7170898-1F01-C609-D988-AC22DEDF8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69" y="0"/>
            <a:ext cx="778573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33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247925-65DE-0AAC-6037-03417358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73" y="248356"/>
            <a:ext cx="10515600" cy="819334"/>
          </a:xfrm>
        </p:spPr>
        <p:txBody>
          <a:bodyPr/>
          <a:lstStyle/>
          <a:p>
            <a:r>
              <a:rPr lang="nb-NO" dirty="0"/>
              <a:t> </a:t>
            </a:r>
            <a:r>
              <a:rPr lang="nb-NO" u="sng" dirty="0"/>
              <a:t>Erfaringene med Åpen veikirke i sommer </a:t>
            </a:r>
            <a:endParaRPr lang="nn-NO" u="sng" dirty="0"/>
          </a:p>
        </p:txBody>
      </p:sp>
      <p:pic>
        <p:nvPicPr>
          <p:cNvPr id="6" name="Plasshaldar for innhald 5">
            <a:extLst>
              <a:ext uri="{FF2B5EF4-FFF2-40B4-BE49-F238E27FC236}">
                <a16:creationId xmlns:a16="http://schemas.microsoft.com/office/drawing/2014/main" id="{954411E5-B8E2-09FB-5AB0-1FAC8FB2F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0190"/>
            <a:ext cx="6973556" cy="5937810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C137A40E-8847-7839-5E82-0147D9D9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16" t="5317" r="6423" b="8100"/>
          <a:stretch>
            <a:fillRect/>
          </a:stretch>
        </p:blipFill>
        <p:spPr>
          <a:xfrm rot="16200000">
            <a:off x="7508427" y="1826258"/>
            <a:ext cx="3726865" cy="506913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B373C5F-87FB-63ED-2C8D-282DFA5267EE}"/>
              </a:ext>
            </a:extLst>
          </p:cNvPr>
          <p:cNvSpPr txBox="1"/>
          <p:nvPr/>
        </p:nvSpPr>
        <p:spPr>
          <a:xfrm>
            <a:off x="7054041" y="1061396"/>
            <a:ext cx="532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Ca</a:t>
            </a:r>
            <a:r>
              <a:rPr lang="nb-NO" dirty="0"/>
              <a:t> 3000 besøkende i Hol, ca. 10.000 på Geilo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Samarbeid om åpning lukking med Hol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Ingen uønskede hendelser. (noen tente lys i globen)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3036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t bilde som inneholder utendørs, konstruksjon, gress, himmel&#10;&#10;KI-generert innhold kan være feil.">
            <a:extLst>
              <a:ext uri="{FF2B5EF4-FFF2-40B4-BE49-F238E27FC236}">
                <a16:creationId xmlns:a16="http://schemas.microsoft.com/office/drawing/2014/main" id="{D056163B-10B9-108F-329C-00A19E25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 bwMode="auto">
          <a:xfrm>
            <a:off x="-1504" y="-79998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4D87A80E-839C-98AA-4E1F-B0C158403053}"/>
              </a:ext>
            </a:extLst>
          </p:cNvPr>
          <p:cNvSpPr/>
          <p:nvPr/>
        </p:nvSpPr>
        <p:spPr>
          <a:xfrm>
            <a:off x="894735" y="226142"/>
            <a:ext cx="3421627" cy="2448232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Konsertnemnda består av 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Lars Inge Tverberg</a:t>
            </a:r>
          </a:p>
          <a:p>
            <a:pPr algn="ctr"/>
            <a:r>
              <a:rPr lang="nb-NO" dirty="0"/>
              <a:t>Knut Medhus</a:t>
            </a:r>
          </a:p>
          <a:p>
            <a:pPr algn="ctr"/>
            <a:r>
              <a:rPr lang="nb-NO" dirty="0"/>
              <a:t>Annette K Medhus</a:t>
            </a:r>
          </a:p>
          <a:p>
            <a:pPr algn="ctr"/>
            <a:r>
              <a:rPr lang="nb-NO" dirty="0"/>
              <a:t>Ramona Fossly</a:t>
            </a:r>
          </a:p>
          <a:p>
            <a:pPr algn="ctr"/>
            <a:r>
              <a:rPr lang="nb-NO" dirty="0"/>
              <a:t>Kjell Haugo</a:t>
            </a:r>
          </a:p>
        </p:txBody>
      </p:sp>
    </p:spTree>
    <p:extLst>
      <p:ext uri="{BB962C8B-B14F-4D97-AF65-F5344CB8AC3E}">
        <p14:creationId xmlns:p14="http://schemas.microsoft.com/office/powerpoint/2010/main" val="93596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21DD2CC-8DCE-1840-CEF0-6E0330162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86" y="-57257"/>
            <a:ext cx="9025666" cy="70174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382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D2A888-F05A-88B3-923E-14F626B3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7" y="225425"/>
            <a:ext cx="11239500" cy="863600"/>
          </a:xfrm>
        </p:spPr>
        <p:txBody>
          <a:bodyPr>
            <a:normAutofit/>
          </a:bodyPr>
          <a:lstStyle/>
          <a:p>
            <a:r>
              <a:rPr lang="nb-NO" sz="4000" dirty="0"/>
              <a:t>Kirka som kulturbidragsyter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994B68B-8844-0F49-5D0C-98A9B6B5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25.11.2025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54D0B7-005A-4C9A-7796-DD476858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16</a:t>
            </a:fld>
            <a:endParaRPr lang="nb-NO"/>
          </a:p>
        </p:txBody>
      </p:sp>
      <p:pic>
        <p:nvPicPr>
          <p:cNvPr id="7" name="Bilde 6" descr="Et bilde som inneholder skjermbilde, innendørs, PC-spill, klær&#10;&#10;KI-generert innhold kan være feil.">
            <a:extLst>
              <a:ext uri="{FF2B5EF4-FFF2-40B4-BE49-F238E27FC236}">
                <a16:creationId xmlns:a16="http://schemas.microsoft.com/office/drawing/2014/main" id="{11155594-128B-1DB8-6C36-7935BB35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370" b="2642"/>
          <a:stretch>
            <a:fillRect/>
          </a:stretch>
        </p:blipFill>
        <p:spPr>
          <a:xfrm rot="5400000">
            <a:off x="6197568" y="774687"/>
            <a:ext cx="6219622" cy="5496159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16E96084-D161-61DF-968A-0D6C846C3863}"/>
              </a:ext>
            </a:extLst>
          </p:cNvPr>
          <p:cNvSpPr txBox="1">
            <a:spLocks/>
          </p:cNvSpPr>
          <p:nvPr/>
        </p:nvSpPr>
        <p:spPr>
          <a:xfrm>
            <a:off x="215014" y="891006"/>
            <a:ext cx="5717030" cy="50581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32 kulturarrangement i 2024</a:t>
            </a:r>
          </a:p>
          <a:p>
            <a:r>
              <a:rPr lang="nb-NO" sz="2400" dirty="0"/>
              <a:t>  20 arrangement i kulturkyrkja</a:t>
            </a:r>
          </a:p>
          <a:p>
            <a:r>
              <a:rPr lang="nb-NO" sz="2400" dirty="0"/>
              <a:t>  5 </a:t>
            </a:r>
            <a:r>
              <a:rPr lang="nb-NO" sz="2400" dirty="0" err="1"/>
              <a:t>sommarkvelder</a:t>
            </a:r>
            <a:r>
              <a:rPr lang="nb-NO" sz="2400" dirty="0"/>
              <a:t> i </a:t>
            </a:r>
            <a:r>
              <a:rPr lang="nb-NO" sz="2400" dirty="0" err="1"/>
              <a:t>gamlekyrkja</a:t>
            </a:r>
            <a:endParaRPr lang="nb-NO" sz="2400" dirty="0"/>
          </a:p>
          <a:p>
            <a:r>
              <a:rPr lang="nb-NO" sz="2400" dirty="0"/>
              <a:t>  Arrangement i alle bygder</a:t>
            </a:r>
          </a:p>
          <a:p>
            <a:r>
              <a:rPr lang="nb-NO" sz="2400" dirty="0"/>
              <a:t>4168 besøkende til sammen</a:t>
            </a:r>
          </a:p>
          <a:p>
            <a:r>
              <a:rPr lang="nb-NO" sz="2400" dirty="0"/>
              <a:t>Gode arenaer for lokale artister</a:t>
            </a:r>
          </a:p>
          <a:p>
            <a:r>
              <a:rPr lang="nb-NO" sz="2400" dirty="0"/>
              <a:t>Forslag om fond for folkemusikk</a:t>
            </a:r>
          </a:p>
          <a:p>
            <a:r>
              <a:rPr lang="nb-NO" sz="2400" dirty="0"/>
              <a:t>Konsertnemnd bestående av frivillige står for det meste av programmering og gjennomføring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21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1233FA-B8C2-3BEA-F067-BAFE3D923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0962" cy="1325563"/>
          </a:xfrm>
        </p:spPr>
        <p:txBody>
          <a:bodyPr/>
          <a:lstStyle/>
          <a:p>
            <a:r>
              <a:rPr lang="nb-NO" dirty="0"/>
              <a:t>Tiltak: </a:t>
            </a:r>
            <a:r>
              <a:rPr lang="nb-NO" dirty="0" err="1"/>
              <a:t>Takomtekking</a:t>
            </a:r>
            <a:r>
              <a:rPr lang="nb-NO" dirty="0"/>
              <a:t> av Hol gamle </a:t>
            </a:r>
            <a:r>
              <a:rPr lang="nb-NO" dirty="0" err="1"/>
              <a:t>kyrkje</a:t>
            </a:r>
            <a:r>
              <a:rPr lang="nb-NO" dirty="0"/>
              <a:t> 2027-29 - 2027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51ED82-D49A-DE11-6A4F-3A0798B9A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0287" y="914400"/>
            <a:ext cx="4189683" cy="5943599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Tilstandsvurdering tak:</a:t>
            </a:r>
          </a:p>
          <a:p>
            <a:pPr>
              <a:buFontTx/>
              <a:buChar char="-"/>
            </a:pPr>
            <a:r>
              <a:rPr lang="nb-NO" dirty="0"/>
              <a:t>Tilstandsgrad 2-3</a:t>
            </a:r>
          </a:p>
          <a:p>
            <a:pPr>
              <a:buFontTx/>
              <a:buChar char="-"/>
            </a:pPr>
            <a:r>
              <a:rPr lang="nb-NO" dirty="0"/>
              <a:t>Konsekvensgrad 3</a:t>
            </a:r>
          </a:p>
          <a:p>
            <a:pPr>
              <a:buFontTx/>
              <a:buChar char="-"/>
            </a:pPr>
            <a:r>
              <a:rPr lang="nb-NO" dirty="0"/>
              <a:t>Bør tekkes om snarest</a:t>
            </a:r>
          </a:p>
          <a:p>
            <a:pPr marL="0" indent="0">
              <a:buNone/>
            </a:pPr>
            <a:r>
              <a:rPr lang="nb-NO" dirty="0"/>
              <a:t>Fasade må mettes i flere trinn med ulik tjærekvalitet</a:t>
            </a:r>
          </a:p>
          <a:p>
            <a:pPr marL="0" indent="0">
              <a:buNone/>
            </a:pPr>
            <a:r>
              <a:rPr lang="nb-NO" dirty="0"/>
              <a:t>Total kostnad ca.7,5 </a:t>
            </a:r>
            <a:r>
              <a:rPr lang="nb-NO" dirty="0" err="1"/>
              <a:t>mill</a:t>
            </a:r>
            <a:r>
              <a:rPr lang="nb-NO" dirty="0"/>
              <a:t> + </a:t>
            </a:r>
            <a:r>
              <a:rPr lang="nb-NO" dirty="0" err="1"/>
              <a:t>mva</a:t>
            </a:r>
            <a:r>
              <a:rPr lang="nb-NO" dirty="0"/>
              <a:t>, men kirkebevarings-fondet kan dekke inntil 60% av kostnaden hvis kommune dekker 40%</a:t>
            </a:r>
          </a:p>
          <a:p>
            <a:pPr marL="0" indent="0">
              <a:buNone/>
            </a:pPr>
            <a:r>
              <a:rPr lang="nb-NO" dirty="0"/>
              <a:t>Styringsgruppe:</a:t>
            </a:r>
          </a:p>
          <a:p>
            <a:pPr marL="268288" indent="-268288">
              <a:buNone/>
            </a:pPr>
            <a:r>
              <a:rPr lang="nb-NO" dirty="0"/>
              <a:t>	Ole Bjørn Kleven</a:t>
            </a:r>
          </a:p>
          <a:p>
            <a:pPr marL="268288" indent="-268288">
              <a:buNone/>
            </a:pPr>
            <a:r>
              <a:rPr lang="nb-NO" dirty="0"/>
              <a:t>	Knut Medhus</a:t>
            </a:r>
          </a:p>
          <a:p>
            <a:pPr marL="268288" indent="-268288">
              <a:buNone/>
            </a:pPr>
            <a:r>
              <a:rPr lang="nb-NO" dirty="0"/>
              <a:t>	Bjørn Seim</a:t>
            </a:r>
          </a:p>
          <a:p>
            <a:pPr marL="268288" indent="-268288">
              <a:buNone/>
            </a:pPr>
            <a:r>
              <a:rPr lang="nb-NO" dirty="0"/>
              <a:t>	Alveva Hohler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7EC6EC-6F2F-A82F-291D-5FC71FF3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3CAB5AF-CA61-A5AF-EC64-E71701FA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17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708CF80-E1D6-18BE-33E4-799712AF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51" r="7167" b="15490"/>
          <a:stretch>
            <a:fillRect/>
          </a:stretch>
        </p:blipFill>
        <p:spPr>
          <a:xfrm>
            <a:off x="0" y="978694"/>
            <a:ext cx="7866937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465F50-1D67-F665-E91C-453711208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6" y="136525"/>
            <a:ext cx="2978944" cy="6463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b="1" dirty="0"/>
              <a:t>Gjenbruksbutikken</a:t>
            </a:r>
          </a:p>
          <a:p>
            <a:pPr marL="0" indent="0">
              <a:buNone/>
            </a:pPr>
            <a:r>
              <a:rPr lang="nb-NO" sz="2000" dirty="0"/>
              <a:t>1. Vern om skaperverket: Miljø / grønn menighet</a:t>
            </a:r>
          </a:p>
          <a:p>
            <a:pPr marL="0" indent="0">
              <a:buNone/>
            </a:pPr>
            <a:r>
              <a:rPr lang="nb-NO" sz="2000" dirty="0"/>
              <a:t>2.Inkluderende fellesskap: Nestekjærlighet, aksept og verdighet</a:t>
            </a:r>
          </a:p>
          <a:p>
            <a:pPr marL="0" indent="0">
              <a:buNone/>
            </a:pPr>
            <a:r>
              <a:rPr lang="nb-NO" sz="2000" dirty="0"/>
              <a:t>- Tett samarbeid med Hol kommunes integrerings-tjeneste, og mange flyktninger i språkpraksis</a:t>
            </a:r>
          </a:p>
          <a:p>
            <a:pPr marL="0" indent="0">
              <a:buNone/>
            </a:pPr>
            <a:r>
              <a:rPr lang="nb-NO" sz="2000" dirty="0"/>
              <a:t>3. Bidra med inntekter til Geilo kulturkyrkje: Betjener i praksis hele lånet på kulturkyrkja!</a:t>
            </a:r>
          </a:p>
          <a:p>
            <a:pPr marL="0" indent="0">
              <a:buNone/>
            </a:pPr>
            <a:r>
              <a:rPr lang="nb-NO" sz="2000" dirty="0"/>
              <a:t>Ca. 35 aktive frivillige, med eget styre</a:t>
            </a:r>
          </a:p>
          <a:p>
            <a:pPr marL="0" indent="0">
              <a:buNone/>
            </a:pPr>
            <a:r>
              <a:rPr lang="nb-NO" sz="2000" dirty="0"/>
              <a:t>Omsetning hittil i år ca. 1,2 </a:t>
            </a:r>
            <a:r>
              <a:rPr lang="nb-NO" sz="2000" dirty="0" err="1"/>
              <a:t>mill</a:t>
            </a:r>
            <a:r>
              <a:rPr lang="nb-NO" sz="2000" dirty="0"/>
              <a:t> (+ 20%)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577CC1-5B17-EC41-62DD-F103B80E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584903F-9920-0554-01CF-67ECD46E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18</a:t>
            </a:fld>
            <a:endParaRPr lang="nb-NO"/>
          </a:p>
        </p:txBody>
      </p:sp>
      <p:pic>
        <p:nvPicPr>
          <p:cNvPr id="5122" name="Picture 2" descr="Kirkens gjenbruksbutikk - et skatteparadis med knallgode vafler">
            <a:extLst>
              <a:ext uri="{FF2B5EF4-FFF2-40B4-BE49-F238E27FC236}">
                <a16:creationId xmlns:a16="http://schemas.microsoft.com/office/drawing/2014/main" id="{ABC5CAC3-FE96-9814-191C-161F55D4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7" y="383458"/>
            <a:ext cx="8288594" cy="62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BBEA02-C9C6-97CE-C71B-E912FBF7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4202"/>
            <a:ext cx="10515600" cy="1132892"/>
          </a:xfrm>
        </p:spPr>
        <p:txBody>
          <a:bodyPr>
            <a:normAutofit/>
          </a:bodyPr>
          <a:lstStyle/>
          <a:p>
            <a:r>
              <a:rPr lang="nn-NO" sz="3600" u="sng" dirty="0"/>
              <a:t>Orientering om fellesrådsforum for Hallingdal prosti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C4B2933-CF6C-5C8D-8BC6-87DD9CE2997E}"/>
              </a:ext>
            </a:extLst>
          </p:cNvPr>
          <p:cNvSpPr txBox="1"/>
          <p:nvPr/>
        </p:nvSpPr>
        <p:spPr>
          <a:xfrm>
            <a:off x="245806" y="948690"/>
            <a:ext cx="1177904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Sak 1. Presentasjon av fellesrådsleiarane</a:t>
            </a:r>
          </a:p>
          <a:p>
            <a:endParaRPr lang="nn-NO" dirty="0"/>
          </a:p>
          <a:p>
            <a:r>
              <a:rPr lang="nn-NO" dirty="0"/>
              <a:t>Sak 2. Felles runde kva skjer i ditt fellesråd?</a:t>
            </a:r>
          </a:p>
          <a:p>
            <a:r>
              <a:rPr lang="nn-NO" dirty="0"/>
              <a:t>Sak 3. Krematoriesamarbeid med Hønefoss for fellesråda i Hallingdal.</a:t>
            </a:r>
          </a:p>
          <a:p>
            <a:r>
              <a:rPr lang="nn-NO" dirty="0"/>
              <a:t>Sak 4. Skifting av tak på Gol kyrkje- Erfaringar ved Kjellfred </a:t>
            </a:r>
            <a:r>
              <a:rPr lang="nn-NO" dirty="0" err="1"/>
              <a:t>Dekko</a:t>
            </a:r>
            <a:r>
              <a:rPr lang="nn-NO" dirty="0"/>
              <a:t>.</a:t>
            </a:r>
          </a:p>
          <a:p>
            <a:endParaRPr lang="nn-NO" dirty="0"/>
          </a:p>
          <a:p>
            <a:r>
              <a:rPr lang="nn-NO" dirty="0"/>
              <a:t>Sak 5. Saker drøfta på møte 17.9.24- Kva har skjedd?</a:t>
            </a:r>
          </a:p>
          <a:p>
            <a:r>
              <a:rPr lang="nn-NO" dirty="0"/>
              <a:t> </a:t>
            </a:r>
          </a:p>
          <a:p>
            <a:r>
              <a:rPr lang="nn-NO" dirty="0"/>
              <a:t>Samarbeid på tvers i prostiet. Kva kan vi som fellesråd samarbeide om?</a:t>
            </a:r>
          </a:p>
          <a:p>
            <a:endParaRPr lang="nn-NO" dirty="0"/>
          </a:p>
          <a:p>
            <a:r>
              <a:rPr lang="nn-NO" dirty="0"/>
              <a:t>Samarbeide om gode FDV planer for kyrkjene (FDV- Forvaltning Drift og Vedlikehald)</a:t>
            </a:r>
          </a:p>
          <a:p>
            <a:r>
              <a:rPr lang="nn-NO" dirty="0"/>
              <a:t>Kyrkjeforvaltningsprogram. </a:t>
            </a:r>
          </a:p>
          <a:p>
            <a:r>
              <a:rPr lang="nn-NO" dirty="0"/>
              <a:t>Burde Hallingdal prosti gå saman om ein eigen tilsett som arbeider med forvaltning av kyrkjebygg i Hallingdal?</a:t>
            </a:r>
          </a:p>
          <a:p>
            <a:r>
              <a:rPr lang="nn-NO" dirty="0"/>
              <a:t>Ål og Hol samarbeider til dømes om </a:t>
            </a:r>
            <a:r>
              <a:rPr lang="nn-NO" dirty="0" err="1"/>
              <a:t>kirkebevaring</a:t>
            </a:r>
            <a:r>
              <a:rPr lang="nn-NO" dirty="0"/>
              <a:t>.</a:t>
            </a:r>
          </a:p>
          <a:p>
            <a:r>
              <a:rPr lang="nn-NO" dirty="0"/>
              <a:t>Kva med å legge alle 16 kyrkjene i Hallingdal Prosti inn i ein </a:t>
            </a:r>
            <a:r>
              <a:rPr lang="nn-NO" dirty="0" err="1"/>
              <a:t>Kirkepool</a:t>
            </a:r>
            <a:r>
              <a:rPr lang="nn-NO" dirty="0"/>
              <a:t>?</a:t>
            </a:r>
          </a:p>
          <a:p>
            <a:r>
              <a:rPr lang="nn-NO" dirty="0"/>
              <a:t>Midlar frå kyrkjebevaringsfondet til felles byggforvaltar krev at alle kyrkjer går under kriteria. Dvs. at dei er listeførte / verna. NB: Listeføring blir oppheva snart!</a:t>
            </a:r>
          </a:p>
          <a:p>
            <a:r>
              <a:rPr lang="nn-NO" dirty="0"/>
              <a:t>Forprosjekt og søknaden er 100% finansiert. Søkje midlar frå </a:t>
            </a:r>
            <a:r>
              <a:rPr lang="nn-NO" dirty="0" err="1"/>
              <a:t>Kirkebevaringsprogrammet</a:t>
            </a:r>
            <a:r>
              <a:rPr lang="nn-NO" dirty="0"/>
              <a:t>. </a:t>
            </a:r>
          </a:p>
          <a:p>
            <a:r>
              <a:rPr lang="nn-NO" dirty="0"/>
              <a:t>Fordel- Då kan entreprenørar utdanne handverkarar som er spesielt dyktige på kyrkjebygg.</a:t>
            </a:r>
          </a:p>
          <a:p>
            <a:endParaRPr lang="nn-NO" dirty="0"/>
          </a:p>
          <a:p>
            <a:r>
              <a:rPr lang="nn-NO" dirty="0"/>
              <a:t>Sak 5. Info om kurs for fellesrådsleiarar, og </a:t>
            </a:r>
            <a:r>
              <a:rPr lang="nn-NO" dirty="0" err="1"/>
              <a:t>samkjøring</a:t>
            </a:r>
            <a:r>
              <a:rPr lang="nn-NO" dirty="0"/>
              <a:t> for dei som </a:t>
            </a:r>
            <a:r>
              <a:rPr lang="nn-NO" dirty="0" err="1"/>
              <a:t>som</a:t>
            </a:r>
            <a:r>
              <a:rPr lang="nn-NO" dirty="0"/>
              <a:t> reiser frå Hallingdal kurs/samlingar. </a:t>
            </a:r>
          </a:p>
        </p:txBody>
      </p:sp>
    </p:spTree>
    <p:extLst>
      <p:ext uri="{BB962C8B-B14F-4D97-AF65-F5344CB8AC3E}">
        <p14:creationId xmlns:p14="http://schemas.microsoft.com/office/powerpoint/2010/main" val="65764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CFE21D-0E75-1345-A10C-5A5611668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548" y="255637"/>
            <a:ext cx="10805652" cy="6037008"/>
          </a:xfrm>
        </p:spPr>
        <p:txBody>
          <a:bodyPr>
            <a:normAutofit fontScale="90000"/>
          </a:bodyPr>
          <a:lstStyle/>
          <a:p>
            <a:pPr algn="l"/>
            <a:r>
              <a:rPr lang="nn-NO" sz="3600" b="1" dirty="0"/>
              <a:t>			             </a:t>
            </a:r>
            <a:r>
              <a:rPr lang="nn-NO" sz="3600" b="1" u="sng" dirty="0"/>
              <a:t>Saksliste.</a:t>
            </a:r>
            <a:br>
              <a:rPr lang="nn-NO" sz="2200" dirty="0"/>
            </a:br>
            <a:br>
              <a:rPr lang="nn-NO" sz="2200" dirty="0"/>
            </a:br>
            <a:r>
              <a:rPr lang="nn-NO" sz="2800" dirty="0"/>
              <a:t>Sak 1: Introduksjon av Kristian Mosvold som ny sokneprest for hele Hol.</a:t>
            </a:r>
            <a:br>
              <a:rPr lang="nn-NO" sz="2800" dirty="0"/>
            </a:br>
            <a:br>
              <a:rPr lang="nn-NO" sz="2800" dirty="0"/>
            </a:br>
            <a:r>
              <a:rPr lang="nb-NO" sz="2800" dirty="0"/>
              <a:t>Sak 2: Felles soknerådsforum for perioden 2025-2027 - hva kan det være?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Sak 3: Innføring/etablering av felles sokneråd fra Kirkevalget 2027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Sak 4. Diskusjonssak: Gudstjenesteplan 2026, spesielt prioriteringer</a:t>
            </a:r>
            <a:br>
              <a:rPr lang="nb-NO" sz="2800" dirty="0"/>
            </a:br>
            <a:r>
              <a:rPr lang="nb-NO" sz="2800" dirty="0"/>
              <a:t>             og endringer for sommeren.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Sak 5: Orienteringssaker.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Sak 6: Eventuelt</a:t>
            </a:r>
            <a:br>
              <a:rPr lang="nb-NO" sz="2400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998689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107227-A576-3631-841D-D60C2F61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u="sng" dirty="0"/>
              <a:t>Sak 5. Neste felles soknerådsmøte?</a:t>
            </a:r>
            <a:endParaRPr lang="nn-NO" u="sng" dirty="0"/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6E5B721A-3920-E6DF-F3D5-196976046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/>
              <a:t>• Januar/februar 2026 – </a:t>
            </a:r>
            <a:r>
              <a:rPr lang="nn-NO" dirty="0" err="1"/>
              <a:t>tilpasses</a:t>
            </a:r>
            <a:r>
              <a:rPr lang="nn-NO" dirty="0"/>
              <a:t> </a:t>
            </a:r>
            <a:r>
              <a:rPr lang="nn-NO" dirty="0" err="1"/>
              <a:t>ansettelsesprosessen</a:t>
            </a:r>
            <a:r>
              <a:rPr lang="nn-NO" dirty="0"/>
              <a:t> for prostiprest/kapellan/fjellprest over nyttår.</a:t>
            </a:r>
          </a:p>
        </p:txBody>
      </p:sp>
    </p:spTree>
    <p:extLst>
      <p:ext uri="{BB962C8B-B14F-4D97-AF65-F5344CB8AC3E}">
        <p14:creationId xmlns:p14="http://schemas.microsoft.com/office/powerpoint/2010/main" val="370472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ABB4EA-B427-3900-1CB1-6F224244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u="sng" dirty="0"/>
              <a:t>Sak 6. Eventuelt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A3CE28EF-4C23-6FD5-618D-E9F13F552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95178" cy="4351338"/>
          </a:xfrm>
        </p:spPr>
        <p:txBody>
          <a:bodyPr/>
          <a:lstStyle/>
          <a:p>
            <a:r>
              <a:rPr lang="nn-NO" dirty="0" err="1"/>
              <a:t>Forbud</a:t>
            </a:r>
            <a:r>
              <a:rPr lang="nn-NO" dirty="0"/>
              <a:t> mot </a:t>
            </a:r>
            <a:r>
              <a:rPr lang="nn-NO" dirty="0" err="1"/>
              <a:t>løse</a:t>
            </a:r>
            <a:r>
              <a:rPr lang="nn-NO" dirty="0"/>
              <a:t> gravlykter i Hol </a:t>
            </a:r>
            <a:r>
              <a:rPr lang="nn-NO" dirty="0" err="1"/>
              <a:t>fra</a:t>
            </a:r>
            <a:r>
              <a:rPr lang="nn-NO" dirty="0"/>
              <a:t> 1.1.2026?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FAEDA90-455E-35A2-3570-453CF678B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78" y="0"/>
            <a:ext cx="851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8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4D090-6993-C151-3FE3-B8593DE5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Fellesrådet – nye møtedatoer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FF4E45-F337-B562-8736-8DE3626A6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Utsette møtet 21. oktober? (kollisjon med fellesrådsforum Gol)</a:t>
            </a:r>
          </a:p>
          <a:p>
            <a:r>
              <a:rPr lang="nb-NO" dirty="0"/>
              <a:t>Til etter medarbeiderundersøkelsen - starten av november </a:t>
            </a:r>
          </a:p>
          <a:p>
            <a:r>
              <a:rPr lang="nb-NO" dirty="0"/>
              <a:t>Møtet 16. desember utsettes til januar?</a:t>
            </a:r>
          </a:p>
        </p:txBody>
      </p:sp>
    </p:spTree>
    <p:extLst>
      <p:ext uri="{BB962C8B-B14F-4D97-AF65-F5344CB8AC3E}">
        <p14:creationId xmlns:p14="http://schemas.microsoft.com/office/powerpoint/2010/main" val="23628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n nye presten ligg aldri på sofaen: - Stikk gjerne ut i fjellet etter  jobb - hallingdolen.no">
            <a:extLst>
              <a:ext uri="{FF2B5EF4-FFF2-40B4-BE49-F238E27FC236}">
                <a16:creationId xmlns:a16="http://schemas.microsoft.com/office/drawing/2014/main" id="{B54EC51D-3185-C3E1-F6FB-2BC92D8F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0705" cy="71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2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6EBF814-C242-420F-5FF1-437C9F8B661D}"/>
              </a:ext>
            </a:extLst>
          </p:cNvPr>
          <p:cNvSpPr txBox="1"/>
          <p:nvPr/>
        </p:nvSpPr>
        <p:spPr>
          <a:xfrm>
            <a:off x="1246239" y="3214511"/>
            <a:ext cx="10107561" cy="341632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b-NO" b="1" u="sng" dirty="0"/>
              <a:t>Utdrag fra side 3:</a:t>
            </a:r>
          </a:p>
          <a:p>
            <a:endParaRPr lang="nb-NO" dirty="0"/>
          </a:p>
          <a:p>
            <a:r>
              <a:rPr lang="nb-NO" dirty="0"/>
              <a:t>I </a:t>
            </a:r>
            <a:r>
              <a:rPr lang="nb-NO" sz="2000" dirty="0"/>
              <a:t>rapportene jeg mottok i forkant av visitasen leste jeg at det blir arbeidet med muligheten for å forenkle menighetsrådsarbeidet i soknene. Det er behov for å tenke mer helhetlig om det kirkelige arbeidet, og å </a:t>
            </a:r>
            <a:r>
              <a:rPr lang="nb-NO" sz="2000" dirty="0">
                <a:highlight>
                  <a:srgbClr val="FFFF00"/>
                </a:highlight>
              </a:rPr>
              <a:t>gå sammen om et felles menighetsråd bør absolutt vurderes</a:t>
            </a:r>
            <a:r>
              <a:rPr lang="nb-NO" sz="2000" dirty="0"/>
              <a:t>. Med en slik løsning sikres alle tre sokn representasjon. Samtidig kan ressursene på denne måten utnyttes bedre og mindre tid bindes opp til møter. Mange av sakene menighetsrådene forventes å jobbe med er de samme, og </a:t>
            </a:r>
            <a:r>
              <a:rPr lang="nb-NO" sz="2000" dirty="0">
                <a:highlight>
                  <a:srgbClr val="FFFF00"/>
                </a:highlight>
              </a:rPr>
              <a:t>denne ordningen vil kunne frigjøre tid for sokneprest og kirkeverge.</a:t>
            </a:r>
            <a:r>
              <a:rPr lang="nb-NO" sz="2000" dirty="0"/>
              <a:t> Samtidig er det viktig å understreke at soknene ikke på denne måten gir fra seg sitt selvstyre, og det finnes gode eksempler på løsninger for å bevare det lokale engasjementet, for eksempel ved et eget kirkeutvalg med tydelig mandat.</a:t>
            </a:r>
            <a:endParaRPr lang="nn-NO" dirty="0"/>
          </a:p>
        </p:txBody>
      </p:sp>
      <p:pic>
        <p:nvPicPr>
          <p:cNvPr id="7" name="Bilete 6">
            <a:extLst>
              <a:ext uri="{FF2B5EF4-FFF2-40B4-BE49-F238E27FC236}">
                <a16:creationId xmlns:a16="http://schemas.microsoft.com/office/drawing/2014/main" id="{A0E2F8E7-5612-6DF1-4A03-E971F3B1A4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0" t="13005" r="1497" b="11128"/>
          <a:stretch>
            <a:fillRect/>
          </a:stretch>
        </p:blipFill>
        <p:spPr>
          <a:xfrm>
            <a:off x="1246239" y="846666"/>
            <a:ext cx="9647539" cy="213360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68C38CC4-92E6-05BD-2875-2C2C5BB9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45688"/>
          </a:xfrm>
        </p:spPr>
        <p:txBody>
          <a:bodyPr>
            <a:noAutofit/>
          </a:bodyPr>
          <a:lstStyle/>
          <a:p>
            <a:pPr algn="ctr"/>
            <a:r>
              <a:rPr lang="nb-NO" sz="2800" b="1" u="sng" dirty="0"/>
              <a:t>Sak 2. Felles soknerådsforum for perioden 2025-2027 – hva kan det være?</a:t>
            </a:r>
            <a:br>
              <a:rPr lang="nb-NO" sz="2400" b="1" u="sng" dirty="0"/>
            </a:br>
            <a:br>
              <a:rPr lang="nn-NO" sz="2000" b="0" i="0" u="none" strike="noStrike" baseline="0" dirty="0">
                <a:latin typeface="ArialMT"/>
              </a:rPr>
            </a:br>
            <a:endParaRPr lang="nn-NO" sz="2800" b="1" u="sng" dirty="0"/>
          </a:p>
        </p:txBody>
      </p:sp>
    </p:spTree>
    <p:extLst>
      <p:ext uri="{BB962C8B-B14F-4D97-AF65-F5344CB8AC3E}">
        <p14:creationId xmlns:p14="http://schemas.microsoft.com/office/powerpoint/2010/main" val="2731914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B537CB-6FED-83BB-4C5E-881ACCDF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4" y="365125"/>
            <a:ext cx="10901516" cy="1325563"/>
          </a:xfrm>
        </p:spPr>
        <p:txBody>
          <a:bodyPr>
            <a:normAutofit fontScale="90000"/>
          </a:bodyPr>
          <a:lstStyle/>
          <a:p>
            <a:r>
              <a:rPr lang="nb-NO" sz="3600" b="1" dirty="0"/>
              <a:t>Vi kan ikke etablere felles sokneråd midt i en valgperiode.</a:t>
            </a:r>
            <a:br>
              <a:rPr lang="nb-NO" sz="3600" b="1" dirty="0"/>
            </a:br>
            <a:r>
              <a:rPr lang="nb-NO" sz="3600" b="1" dirty="0"/>
              <a:t>Derfor tester vi nå ut en overgangsløsning for å sjekke ut om felles sokneråd har noe for seg.</a:t>
            </a:r>
            <a:endParaRPr lang="nn-NO" sz="3600" b="1" dirty="0"/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81EFBB7-69C8-4C51-2E68-2E42E518E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2095551"/>
            <a:ext cx="10901516" cy="4397324"/>
          </a:xfrm>
        </p:spPr>
        <p:txBody>
          <a:bodyPr/>
          <a:lstStyle/>
          <a:p>
            <a:r>
              <a:rPr lang="nb-NO" dirty="0"/>
              <a:t>Biskopen mener at felles sokneråd er en fornuftig løsning.</a:t>
            </a:r>
          </a:p>
          <a:p>
            <a:r>
              <a:rPr lang="nb-NO" dirty="0"/>
              <a:t>Felles sokneråd har blitt diskutert i alle soknene.</a:t>
            </a:r>
          </a:p>
          <a:p>
            <a:r>
              <a:rPr lang="nb-NO" dirty="0"/>
              <a:t>Tilbakemeldinger fra soknene har vert positiv på å teste dette ut.</a:t>
            </a:r>
          </a:p>
          <a:p>
            <a:r>
              <a:rPr lang="nb-NO" dirty="0"/>
              <a:t>Positive vedtak i alle soknene, under forutsetning av at  hvert sokn får 3 representanter og at hvert sokn er ansvarlig for egen økonomi.</a:t>
            </a:r>
          </a:p>
          <a:p>
            <a:r>
              <a:rPr lang="nb-NO" dirty="0"/>
              <a:t>Soknene vil fortsatt bestå som i dag og mye av arbeidet i soknene vil bli utført av nemder.  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02017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2FA3F-F027-8A94-E6A7-18399DCF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45688"/>
          </a:xfrm>
        </p:spPr>
        <p:txBody>
          <a:bodyPr>
            <a:noAutofit/>
          </a:bodyPr>
          <a:lstStyle/>
          <a:p>
            <a:pPr algn="ctr"/>
            <a:r>
              <a:rPr lang="nb-NO" sz="2800" b="1" u="sng" dirty="0"/>
              <a:t>Sak 2.</a:t>
            </a:r>
            <a:br>
              <a:rPr lang="nb-NO" sz="2800" dirty="0"/>
            </a:br>
            <a:r>
              <a:rPr lang="nb-NO" sz="2800" b="1" u="sng" dirty="0"/>
              <a:t>Felles soknerådsforum for perioden 2025-2027 – hva kan det være?</a:t>
            </a:r>
            <a:br>
              <a:rPr lang="nb-NO" sz="2400" b="1" u="sng" dirty="0"/>
            </a:br>
            <a:br>
              <a:rPr lang="nb-NO" sz="2800" b="1" u="sng" dirty="0"/>
            </a:br>
            <a:r>
              <a:rPr lang="nb-NO" sz="2000" b="1" i="0" u="none" strike="noStrike" baseline="0" dirty="0">
                <a:latin typeface="ArialMT"/>
              </a:rPr>
              <a:t>Mellomløsning for å teste ut arbeidsform og forberede felles sokneråd fra </a:t>
            </a:r>
            <a:r>
              <a:rPr lang="nn-NO" sz="2000" b="1" i="0" u="none" strike="noStrike" baseline="0" dirty="0">
                <a:latin typeface="ArialMT"/>
              </a:rPr>
              <a:t>2027, med målsetning om å redusere møtebelastning, for sokneprest og </a:t>
            </a:r>
            <a:r>
              <a:rPr lang="nn-NO" sz="2000" b="1" i="0" u="none" strike="noStrike" baseline="0" dirty="0" err="1">
                <a:latin typeface="ArialMT"/>
              </a:rPr>
              <a:t>kirkeverge</a:t>
            </a:r>
            <a:r>
              <a:rPr lang="nn-NO" sz="2000" b="1" i="0" u="none" strike="noStrike" baseline="0" dirty="0">
                <a:latin typeface="ArialMT"/>
              </a:rPr>
              <a:t>.</a:t>
            </a:r>
            <a:br>
              <a:rPr lang="nn-NO" sz="2000" b="0" i="0" u="none" strike="noStrike" baseline="0" dirty="0">
                <a:latin typeface="ArialMT"/>
              </a:rPr>
            </a:br>
            <a:endParaRPr lang="nn-NO" sz="2800" b="1" u="sng" dirty="0"/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78370C62-1DBB-FBDA-D2CC-C284B919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352" y="1950720"/>
            <a:ext cx="11264153" cy="506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• Hvilken type saker? Primært orienteringssaker og dialogsaker som</a:t>
            </a:r>
          </a:p>
          <a:p>
            <a:pPr marL="0" indent="0">
              <a:buNone/>
            </a:pPr>
            <a:r>
              <a:rPr lang="nb-NO" dirty="0"/>
              <a:t>har interesse og </a:t>
            </a:r>
            <a:r>
              <a:rPr lang="nb-NO" dirty="0" err="1"/>
              <a:t>læringspotensiale</a:t>
            </a:r>
            <a:r>
              <a:rPr lang="nb-NO" dirty="0"/>
              <a:t> for alle sokn, men kan også være</a:t>
            </a:r>
          </a:p>
          <a:p>
            <a:pPr marL="0" indent="0">
              <a:buNone/>
            </a:pPr>
            <a:r>
              <a:rPr lang="nb-NO" dirty="0"/>
              <a:t>Vedtakssaker – f.eks. tilsetting av prest/kapellan.</a:t>
            </a:r>
          </a:p>
          <a:p>
            <a:pPr marL="0" indent="0">
              <a:buNone/>
            </a:pPr>
            <a:r>
              <a:rPr lang="nb-NO" dirty="0"/>
              <a:t>• Formelt kan hvert sokneråd være vedtaksdyktig hver for seg, men</a:t>
            </a:r>
          </a:p>
          <a:p>
            <a:pPr marL="0" indent="0">
              <a:buNone/>
            </a:pPr>
            <a:r>
              <a:rPr lang="nb-NO" dirty="0"/>
              <a:t>ikke i fellesskap (mulig unntak for enstemmige vedtak)</a:t>
            </a:r>
          </a:p>
          <a:p>
            <a:pPr marL="0" indent="0">
              <a:buNone/>
            </a:pPr>
            <a:r>
              <a:rPr lang="nb-NO" dirty="0"/>
              <a:t>• Hvor mange møter? 2 eller 3 møter pr år? Antall soknerådsmøter</a:t>
            </a:r>
          </a:p>
          <a:p>
            <a:pPr marL="0" indent="0">
              <a:buNone/>
            </a:pPr>
            <a:r>
              <a:rPr lang="nb-NO" dirty="0"/>
              <a:t>forventes å reduseres tilsvarende for hvert enkelt sokn.</a:t>
            </a:r>
          </a:p>
          <a:p>
            <a:pPr marL="0" indent="0">
              <a:buNone/>
            </a:pPr>
            <a:r>
              <a:rPr lang="nb-NO" dirty="0"/>
              <a:t>(Fortsatt typiske saker som gudstjenesteplan: Kirkeverter, </a:t>
            </a:r>
            <a:r>
              <a:rPr lang="nb-NO" dirty="0" err="1"/>
              <a:t>medliturg</a:t>
            </a:r>
            <a:r>
              <a:rPr lang="nb-NO" dirty="0"/>
              <a:t>,</a:t>
            </a:r>
          </a:p>
          <a:p>
            <a:pPr marL="0" indent="0">
              <a:buNone/>
            </a:pPr>
            <a:r>
              <a:rPr lang="nb-NO" dirty="0"/>
              <a:t>dugnader, egne arrangement og soknets egne økonomi)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25926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C4456CD7-E244-C981-6D5A-2F5E2D277904}"/>
              </a:ext>
            </a:extLst>
          </p:cNvPr>
          <p:cNvSpPr txBox="1"/>
          <p:nvPr/>
        </p:nvSpPr>
        <p:spPr>
          <a:xfrm>
            <a:off x="481780" y="0"/>
            <a:ext cx="1136609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b="1" u="sng" dirty="0"/>
              <a:t>Sak 3.</a:t>
            </a:r>
          </a:p>
          <a:p>
            <a:endParaRPr lang="nb-NO" sz="3200" dirty="0"/>
          </a:p>
          <a:p>
            <a:r>
              <a:rPr lang="nb-NO" sz="3200" b="1" u="sng" dirty="0"/>
              <a:t>Innføring/etablering av felles sokneråd fra Kirkevalget 2027</a:t>
            </a:r>
          </a:p>
          <a:p>
            <a:endParaRPr lang="nb-NO" sz="3200" b="1" u="sng" dirty="0"/>
          </a:p>
          <a:p>
            <a:r>
              <a:rPr lang="nb-NO" sz="3200" dirty="0"/>
              <a:t>• Skissert løsning </a:t>
            </a:r>
            <a:r>
              <a:rPr lang="nb-NO" sz="3200" dirty="0" err="1"/>
              <a:t>frå</a:t>
            </a:r>
            <a:r>
              <a:rPr lang="nb-NO" sz="3200" dirty="0"/>
              <a:t> 2027 er ett felles, valgt sokneråd med 3 personer fra hvert sokn + sokneprest (+ kommunal representant i fellesrådssaker). Kirkevergen er sekretær.</a:t>
            </a:r>
          </a:p>
          <a:p>
            <a:endParaRPr lang="nb-NO" sz="3200" dirty="0"/>
          </a:p>
          <a:p>
            <a:r>
              <a:rPr lang="nb-NO" sz="3200" dirty="0"/>
              <a:t>• Våre 3 sokn vil da fortsatt bestå som selvstendige juridiske enheter, og med egne økonomiske midler.</a:t>
            </a:r>
          </a:p>
          <a:p>
            <a:endParaRPr lang="nb-NO" sz="3200" dirty="0"/>
          </a:p>
          <a:p>
            <a:r>
              <a:rPr lang="nb-NO" sz="3200" dirty="0"/>
              <a:t>• Nemndstruktur kommer i tillegg, og ett rådsmedlem må generelt regne med å være med i minst én nemnd</a:t>
            </a:r>
            <a:endParaRPr lang="nn-NO" sz="3200" dirty="0"/>
          </a:p>
        </p:txBody>
      </p:sp>
    </p:spTree>
    <p:extLst>
      <p:ext uri="{BB962C8B-B14F-4D97-AF65-F5344CB8AC3E}">
        <p14:creationId xmlns:p14="http://schemas.microsoft.com/office/powerpoint/2010/main" val="116894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AF08E4-9F8C-B0B3-DB26-FF0FC639E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26" y="193637"/>
            <a:ext cx="11944573" cy="710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u="sng" dirty="0"/>
              <a:t>Til diskusjon: et utvalg/nemnd pr. kirke (7) + 4 fellesnemnder for hele Hol</a:t>
            </a:r>
          </a:p>
          <a:p>
            <a:pPr marL="0" indent="0">
              <a:buNone/>
            </a:pPr>
            <a:endParaRPr lang="nb-NO" sz="800" dirty="0"/>
          </a:p>
          <a:p>
            <a:pPr lvl="0" hangingPunct="0"/>
            <a:r>
              <a:rPr lang="nb-NO" dirty="0"/>
              <a:t>Diakoniutvalg - bestående av diakonen, 1 medlem fra hvert sokneråd og 1 annet medlem fra hvert sokn (til sammen 7 personer) [Erstatter diakoninemda for Geilo sokn]</a:t>
            </a:r>
          </a:p>
          <a:p>
            <a:pPr lvl="0" hangingPunct="0"/>
            <a:r>
              <a:rPr lang="nb-NO" dirty="0"/>
              <a:t>Barne- og ungdomsutvalg - bestående av </a:t>
            </a:r>
            <a:r>
              <a:rPr lang="nb-NO" dirty="0" err="1"/>
              <a:t>trosopplærer</a:t>
            </a:r>
            <a:r>
              <a:rPr lang="nb-NO" dirty="0"/>
              <a:t>/kateket, 1 medlem fra hvert sokneråd og 1 annet medlem fra hvert sokn, samt </a:t>
            </a:r>
            <a:r>
              <a:rPr lang="nb-NO" dirty="0" err="1"/>
              <a:t>Tensing</a:t>
            </a:r>
            <a:r>
              <a:rPr lang="nb-NO" dirty="0"/>
              <a:t>/Skrål e.l. (til sammen 7-9 personer) [Erstatter trosopplæringsnemda og barne- og ungdomsnemda]</a:t>
            </a:r>
          </a:p>
          <a:p>
            <a:pPr lvl="0" hangingPunct="0"/>
            <a:r>
              <a:rPr lang="nb-NO" dirty="0"/>
              <a:t>Konsertutvalget - bestående av kirkemusiker og minst 1 medlem fra hvert sokn [Videreføres som i dag, siden nemda oppfattes som velfungerende, og samordnes med nemda for sommerkonsertene i Hol]</a:t>
            </a:r>
          </a:p>
          <a:p>
            <a:pPr lvl="0" hangingPunct="0"/>
            <a:r>
              <a:rPr lang="nb-NO" dirty="0"/>
              <a:t>Kirkelivutvalget – bestående av presten(e) og 1 medlem fra hvert sokn. [Erstatter nemder for gudstjenesten, kirkeprogram, kirkemusikk, liturgi, </a:t>
            </a:r>
            <a:r>
              <a:rPr lang="nb-NO" dirty="0" err="1"/>
              <a:t>medliturger</a:t>
            </a:r>
            <a:r>
              <a:rPr lang="nb-NO" dirty="0"/>
              <a:t> og kirkeverter]</a:t>
            </a:r>
          </a:p>
          <a:p>
            <a:pPr marL="0" lvl="0" indent="0" hangingPunct="0">
              <a:buNone/>
            </a:pPr>
            <a:r>
              <a:rPr lang="nb-NO" dirty="0"/>
              <a:t>+ Egne utvalg/styrer for Geilo: Kirkens gjenbruksbutikk, galleri, kirketorg…</a:t>
            </a:r>
          </a:p>
        </p:txBody>
      </p:sp>
    </p:spTree>
    <p:extLst>
      <p:ext uri="{BB962C8B-B14F-4D97-AF65-F5344CB8AC3E}">
        <p14:creationId xmlns:p14="http://schemas.microsoft.com/office/powerpoint/2010/main" val="233806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A6A12D4-709F-3FD0-7762-FF5D7873F721}"/>
              </a:ext>
            </a:extLst>
          </p:cNvPr>
          <p:cNvSpPr txBox="1"/>
          <p:nvPr/>
        </p:nvSpPr>
        <p:spPr>
          <a:xfrm>
            <a:off x="280219" y="430072"/>
            <a:ext cx="1163156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200" b="1" i="0" u="none" strike="noStrike" baseline="0" dirty="0">
                <a:latin typeface="Arial-BoldMT"/>
              </a:rPr>
              <a:t>Sak 4. </a:t>
            </a:r>
          </a:p>
          <a:p>
            <a:pPr algn="ctr"/>
            <a:endParaRPr lang="nb-NO" sz="3200" b="1" i="0" u="none" strike="noStrike" baseline="0" dirty="0">
              <a:latin typeface="Arial-BoldMT"/>
            </a:endParaRPr>
          </a:p>
          <a:p>
            <a:pPr algn="l"/>
            <a:r>
              <a:rPr lang="nb-NO" sz="3200" b="1" i="0" u="none" strike="noStrike" baseline="0" dirty="0">
                <a:latin typeface="Arial-BoldMT"/>
              </a:rPr>
              <a:t>Diskusjonssak: Gudstjenesteplan 2026, spesielt prioriteringer </a:t>
            </a:r>
            <a:r>
              <a:rPr lang="nn-NO" sz="3200" b="1" i="0" u="none" strike="noStrike" baseline="0" dirty="0">
                <a:latin typeface="Arial-BoldMT"/>
              </a:rPr>
              <a:t>og </a:t>
            </a:r>
            <a:r>
              <a:rPr lang="nn-NO" sz="3200" b="1" i="0" u="none" strike="noStrike" baseline="0" dirty="0" err="1">
                <a:latin typeface="Arial-BoldMT"/>
              </a:rPr>
              <a:t>endringer</a:t>
            </a:r>
            <a:r>
              <a:rPr lang="nn-NO" sz="3200" b="1" i="0" u="none" strike="noStrike" baseline="0" dirty="0">
                <a:latin typeface="Arial-BoldMT"/>
              </a:rPr>
              <a:t> for </a:t>
            </a:r>
            <a:r>
              <a:rPr lang="nn-NO" sz="3200" b="1" i="0" u="none" strike="noStrike" baseline="0" dirty="0" err="1">
                <a:latin typeface="Arial-BoldMT"/>
              </a:rPr>
              <a:t>sommeren</a:t>
            </a:r>
            <a:r>
              <a:rPr lang="nn-NO" sz="3200" b="1" i="0" u="none" strike="noStrike" baseline="0" dirty="0">
                <a:latin typeface="Arial-BoldMT"/>
              </a:rPr>
              <a:t>.</a:t>
            </a:r>
          </a:p>
          <a:p>
            <a:pPr algn="l"/>
            <a:endParaRPr lang="nn-NO" sz="3200" b="1" i="0" u="none" strike="noStrike" baseline="0" dirty="0">
              <a:latin typeface="Arial-BoldMT"/>
            </a:endParaRPr>
          </a:p>
          <a:p>
            <a:pPr algn="l"/>
            <a:r>
              <a:rPr lang="nb-NO" sz="3200" b="0" i="0" u="none" strike="noStrike" baseline="0" dirty="0">
                <a:latin typeface="SymbolMT"/>
              </a:rPr>
              <a:t>• </a:t>
            </a:r>
            <a:r>
              <a:rPr lang="nb-NO" sz="3200" b="0" i="0" u="none" strike="noStrike" baseline="0" dirty="0">
                <a:latin typeface="ArialMT"/>
              </a:rPr>
              <a:t>Reduksjon fra ca. 90 til 80 gudstjenester/år i hele Hol kommune i henhold til ny forordning.</a:t>
            </a:r>
          </a:p>
          <a:p>
            <a:pPr algn="l"/>
            <a:endParaRPr lang="nb-NO" sz="3200" b="0" i="0" u="none" strike="noStrike" baseline="0" dirty="0">
              <a:latin typeface="ArialMT"/>
            </a:endParaRPr>
          </a:p>
          <a:p>
            <a:pPr algn="l"/>
            <a:r>
              <a:rPr lang="nn-NO" sz="3200" b="0" i="0" u="none" strike="noStrike" baseline="0" dirty="0">
                <a:latin typeface="SymbolMT"/>
              </a:rPr>
              <a:t>• </a:t>
            </a:r>
            <a:r>
              <a:rPr lang="nn-NO" sz="3200" b="0" i="0" u="none" strike="noStrike" baseline="0" dirty="0">
                <a:latin typeface="ArialMT"/>
              </a:rPr>
              <a:t>Fordeling: Geilo: 40 (50%), Hol og Hovet: 23 (29%)</a:t>
            </a:r>
          </a:p>
          <a:p>
            <a:r>
              <a:rPr lang="nn-NO" sz="3200" b="0" i="0" u="none" strike="noStrike" baseline="0" dirty="0">
                <a:latin typeface="ArialMT"/>
              </a:rPr>
              <a:t>Dagali og Skurdalen: </a:t>
            </a:r>
            <a:r>
              <a:rPr lang="nn-NO" sz="3200" dirty="0">
                <a:latin typeface="ArialMT"/>
              </a:rPr>
              <a:t>17 (21%)</a:t>
            </a:r>
          </a:p>
        </p:txBody>
      </p:sp>
    </p:spTree>
    <p:extLst>
      <p:ext uri="{BB962C8B-B14F-4D97-AF65-F5344CB8AC3E}">
        <p14:creationId xmlns:p14="http://schemas.microsoft.com/office/powerpoint/2010/main" val="289930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0A51EDC6FCFF44A47BD0FBC32A9258" ma:contentTypeVersion="23" ma:contentTypeDescription="Opprett et nytt dokument." ma:contentTypeScope="" ma:versionID="de4c96c742d5e2da695eb14bd3da3013">
  <xsd:schema xmlns:xsd="http://www.w3.org/2001/XMLSchema" xmlns:xs="http://www.w3.org/2001/XMLSchema" xmlns:p="http://schemas.microsoft.com/office/2006/metadata/properties" xmlns:ns2="17b16a9a-68a3-4dcf-9832-2809777c9bba" xmlns:ns3="849d3b13-05da-4b1a-bad2-010e53cc2430" targetNamespace="http://schemas.microsoft.com/office/2006/metadata/properties" ma:root="true" ma:fieldsID="50ec26a6bf0707052162db2bba27e5f9" ns2:_="" ns3:_="">
    <xsd:import namespace="17b16a9a-68a3-4dcf-9832-2809777c9bba"/>
    <xsd:import namespace="849d3b13-05da-4b1a-bad2-010e53cc2430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igrationWizIdVersion" minOccurs="0"/>
                <xsd:element ref="ns2:lcf76f155ced4ddcb4097134ff3c332f0" minOccurs="0"/>
                <xsd:element ref="ns2:lcf76f155ced4ddcb4097134ff3c332f1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16a9a-68a3-4dcf-9832-2809777c9bb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igrationWizIdVersion" ma:index="13" nillable="true" ma:displayName="MigrationWizIdVersion" ma:internalName="MigrationWizIdVersion">
      <xsd:simpleType>
        <xsd:restriction base="dms:Text"/>
      </xsd:simpleType>
    </xsd:element>
    <xsd:element name="lcf76f155ced4ddcb4097134ff3c332f0" ma:index="14" nillable="true" ma:displayName="Bildemerkelapper_0" ma:hidden="true" ma:internalName="lcf76f155ced4ddcb4097134ff3c332f0" ma:readOnly="false">
      <xsd:simpleType>
        <xsd:restriction base="dms:Note"/>
      </xsd:simpleType>
    </xsd:element>
    <xsd:element name="lcf76f155ced4ddcb4097134ff3c332f1" ma:index="15" nillable="true" ma:displayName="Bildemerkelapper_0" ma:hidden="true" ma:internalName="lcf76f155ced4ddcb4097134ff3c332f1" ma:readOnly="false">
      <xsd:simpleType>
        <xsd:restriction base="dms:Note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d3b13-05da-4b1a-bad2-010e53cc243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05853600-8753-4c74-a21b-95f06d592553}" ma:internalName="TaxCatchAll" ma:showField="CatchAllData" ma:web="849d3b13-05da-4b1a-bad2-010e53cc24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17b16a9a-68a3-4dcf-9832-2809777c9bba" xsi:nil="true"/>
    <MigrationWizId xmlns="17b16a9a-68a3-4dcf-9832-2809777c9bba" xsi:nil="true"/>
    <MigrationWizIdPermissions xmlns="17b16a9a-68a3-4dcf-9832-2809777c9bba" xsi:nil="true"/>
    <lcf76f155ced4ddcb4097134ff3c332f0 xmlns="17b16a9a-68a3-4dcf-9832-2809777c9bba" xsi:nil="true"/>
    <lcf76f155ced4ddcb4097134ff3c332f1 xmlns="17b16a9a-68a3-4dcf-9832-2809777c9bba" xsi:nil="true"/>
    <lcf76f155ced4ddcb4097134ff3c332f xmlns="17b16a9a-68a3-4dcf-9832-2809777c9bba">
      <Terms xmlns="http://schemas.microsoft.com/office/infopath/2007/PartnerControls"/>
    </lcf76f155ced4ddcb4097134ff3c332f>
    <MigrationWizIdDocumentLibraryPermissions xmlns="17b16a9a-68a3-4dcf-9832-2809777c9bba" xsi:nil="true"/>
    <MigrationWizIdPermissionLevels xmlns="17b16a9a-68a3-4dcf-9832-2809777c9bba" xsi:nil="true"/>
    <TaxCatchAll xmlns="849d3b13-05da-4b1a-bad2-010e53cc2430" xsi:nil="true"/>
    <MigrationWizIdSecurityGroups xmlns="17b16a9a-68a3-4dcf-9832-2809777c9bba" xsi:nil="true"/>
  </documentManagement>
</p:properties>
</file>

<file path=customXml/itemProps1.xml><?xml version="1.0" encoding="utf-8"?>
<ds:datastoreItem xmlns:ds="http://schemas.openxmlformats.org/officeDocument/2006/customXml" ds:itemID="{E9238ADE-F325-46F7-A81D-570A49CBE2D5}"/>
</file>

<file path=customXml/itemProps2.xml><?xml version="1.0" encoding="utf-8"?>
<ds:datastoreItem xmlns:ds="http://schemas.openxmlformats.org/officeDocument/2006/customXml" ds:itemID="{39C2AF02-D886-4FBA-9007-DB71D9560E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74602E-8049-4DA3-9F8A-0AC2345FC0A7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f066af39-eec6-476f-96c7-c5136549534e"/>
    <ds:schemaRef ds:uri="http://schemas.openxmlformats.org/package/2006/metadata/core-properties"/>
    <ds:schemaRef ds:uri="6374a4a4-862c-44e1-9f82-34bd8c7f5295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12024a4-8685-4f03-8086-14a61730e817}" enabled="0" method="" siteId="{512024a4-8685-4f03-8086-14a61730e8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1647</Words>
  <Application>Microsoft Office PowerPoint</Application>
  <PresentationFormat>Widescreen</PresentationFormat>
  <Paragraphs>164</Paragraphs>
  <Slides>22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Arial-BoldMT</vt:lpstr>
      <vt:lpstr>ArialMT</vt:lpstr>
      <vt:lpstr>SymbolMT</vt:lpstr>
      <vt:lpstr>Office-tema</vt:lpstr>
      <vt:lpstr>Hol kirkelige fellesråd</vt:lpstr>
      <vt:lpstr>                Saksliste.  Sak 1: Introduksjon av Kristian Mosvold som ny sokneprest for hele Hol.  Sak 2: Felles soknerådsforum for perioden 2025-2027 - hva kan det være?  Sak 3: Innføring/etablering av felles sokneråd fra Kirkevalget 2027  Sak 4. Diskusjonssak: Gudstjenesteplan 2026, spesielt prioriteringer              og endringer for sommeren.  Sak 5: Orienteringssaker.  Sak 6: Eventuelt </vt:lpstr>
      <vt:lpstr>PowerPoint-presentasjon</vt:lpstr>
      <vt:lpstr>Sak 2. Felles soknerådsforum for perioden 2025-2027 – hva kan det være?  </vt:lpstr>
      <vt:lpstr>Vi kan ikke etablere felles sokneråd midt i en valgperiode. Derfor tester vi nå ut en overgangsløsning for å sjekke ut om felles sokneråd har noe for seg.</vt:lpstr>
      <vt:lpstr>Sak 2. Felles soknerådsforum for perioden 2025-2027 – hva kan det være?  Mellomløsning for å teste ut arbeidsform og forberede felles sokneråd fra 2027, med målsetning om å redusere møtebelastning, for sokneprest og kirkeverge.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Orientering om rettstvist med Mest entreprenør</vt:lpstr>
      <vt:lpstr> Erfaringene med Åpen veikirke i sommer </vt:lpstr>
      <vt:lpstr>PowerPoint-presentasjon</vt:lpstr>
      <vt:lpstr>PowerPoint-presentasjon</vt:lpstr>
      <vt:lpstr>Kirka som kulturbidragsyter</vt:lpstr>
      <vt:lpstr>Tiltak: Takomtekking av Hol gamle kyrkje 2027-29 - 2027</vt:lpstr>
      <vt:lpstr>PowerPoint-presentasjon</vt:lpstr>
      <vt:lpstr>Orientering om fellesrådsforum for Hallingdal prosti</vt:lpstr>
      <vt:lpstr>Sak 5. Neste felles soknerådsmøte?</vt:lpstr>
      <vt:lpstr>Sak 6. Eventuelt</vt:lpstr>
      <vt:lpstr>Fellesrådet – nye møtedatoer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 Bjørn Kleven</dc:creator>
  <cp:lastModifiedBy>Eva Grøslandsbråten</cp:lastModifiedBy>
  <cp:revision>3</cp:revision>
  <cp:lastPrinted>2025-10-14T13:39:19Z</cp:lastPrinted>
  <dcterms:created xsi:type="dcterms:W3CDTF">2025-10-13T08:49:15Z</dcterms:created>
  <dcterms:modified xsi:type="dcterms:W3CDTF">2025-11-25T13:34:12Z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0x0101001A0A51EDC6FCFF44A47BD0FBC32A9258</vt:lpwstr>
  </property>
  <property fmtid="{D5CDD505-2E9C-101B-9397-08002B2CF9AE}" pid="3" name="MediaServiceImageTags">
    <vt:lpwstr/>
  </property>
</Properties>
</file>